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1" r:id="rId2"/>
    <p:sldMasterId id="2147483753" r:id="rId3"/>
  </p:sldMasterIdLst>
  <p:notesMasterIdLst>
    <p:notesMasterId r:id="rId42"/>
  </p:notesMasterIdLst>
  <p:sldIdLst>
    <p:sldId id="301" r:id="rId4"/>
    <p:sldId id="30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98" r:id="rId37"/>
    <p:sldId id="278" r:id="rId38"/>
    <p:sldId id="299" r:id="rId39"/>
    <p:sldId id="303" r:id="rId40"/>
    <p:sldId id="280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78481" autoAdjust="0"/>
  </p:normalViewPr>
  <p:slideViewPr>
    <p:cSldViewPr snapToGrid="0">
      <p:cViewPr varScale="1">
        <p:scale>
          <a:sx n="88" d="100"/>
          <a:sy n="8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CB564B-BAB9-46CE-AA1F-35B5F97EB95E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CEDCA09-B723-4329-8535-4477BA40DD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6702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This routine needs building in during the summer term of Year 3.  Asking the class what day and date it is will be a regular feature from now on.  NB – the date will need changing on this slide to reflect the date / day of the lesson.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8D78AF-28C3-4C06-8820-257870563884}" type="slidenum">
              <a:rPr lang="en-GB" altLang="en-US">
                <a:solidFill>
                  <a:srgbClr val="000000"/>
                </a:solidFill>
              </a:rPr>
              <a:pPr eaLnBrk="1" hangingPunct="1"/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68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Freeze the slide here.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Move</a:t>
            </a:r>
            <a:r>
              <a:rPr lang="en-GB" altLang="en-US" baseline="0" dirty="0" smtClean="0"/>
              <a:t> to the next slide to bring up the pictures and audio one by one – use your judgement for speed – allow good time for pupils to hear the words and locate the items.  Items can be repeated by using ‘roll back’ on your mouse.</a:t>
            </a:r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DCA09-B723-4329-8535-4477BA40DD18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8277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6DC605-7F8C-4585-9DCE-700718AB7D5E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35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ANSWER SLIDE. Use a series of clicks to reveal the correct order of items.</a:t>
            </a:r>
          </a:p>
        </p:txBody>
      </p:sp>
    </p:spTree>
    <p:extLst>
      <p:ext uri="{BB962C8B-B14F-4D97-AF65-F5344CB8AC3E}">
        <p14:creationId xmlns:p14="http://schemas.microsoft.com/office/powerpoint/2010/main" val="266990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Click on audio icon button to listen. Then use the next slide to bring up </a:t>
            </a:r>
            <a:r>
              <a:rPr lang="en-GB" altLang="en-US" smtClean="0"/>
              <a:t>the answers</a:t>
            </a:r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DCA09-B723-4329-8535-4477BA40DD18}" type="slidenum">
              <a:rPr lang="en-GB" altLang="en-US" smtClean="0"/>
              <a:pPr/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4933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6DC605-7F8C-4585-9DCE-700718AB7D5E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37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ANSWER SLIDE. Use a series of clicks to reveal the correct order of items.</a:t>
            </a:r>
          </a:p>
        </p:txBody>
      </p:sp>
    </p:spTree>
    <p:extLst>
      <p:ext uri="{BB962C8B-B14F-4D97-AF65-F5344CB8AC3E}">
        <p14:creationId xmlns:p14="http://schemas.microsoft.com/office/powerpoint/2010/main" val="24771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7A9912-DA96-489B-88BD-023EDA635ECD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38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Pupils could colour these in and say/write sentences practising the vocabulary and agreement of adjectives of colour. They could then write sentences to describe each item.</a:t>
            </a:r>
          </a:p>
        </p:txBody>
      </p:sp>
    </p:spTree>
    <p:extLst>
      <p:ext uri="{BB962C8B-B14F-4D97-AF65-F5344CB8AC3E}">
        <p14:creationId xmlns:p14="http://schemas.microsoft.com/office/powerpoint/2010/main" val="365966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025402-8296-4AB6-80BE-164D52901341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Audio is attached to the written label (which is colour-coded).</a:t>
            </a:r>
          </a:p>
        </p:txBody>
      </p:sp>
    </p:spTree>
    <p:extLst>
      <p:ext uri="{BB962C8B-B14F-4D97-AF65-F5344CB8AC3E}">
        <p14:creationId xmlns:p14="http://schemas.microsoft.com/office/powerpoint/2010/main" val="427729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318D23-DA32-4C21-A38A-54E8C3891700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F30946-008B-4849-A557-AA44D1B072D9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Probably best to go back to slide 1 and run through the items again at least once.</a:t>
            </a:r>
          </a:p>
        </p:txBody>
      </p:sp>
    </p:spTree>
    <p:extLst>
      <p:ext uri="{BB962C8B-B14F-4D97-AF65-F5344CB8AC3E}">
        <p14:creationId xmlns:p14="http://schemas.microsoft.com/office/powerpoint/2010/main" val="340723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025402-8296-4AB6-80BE-164D52901341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Audio is attached to the written label (which is colour-coded).</a:t>
            </a:r>
          </a:p>
        </p:txBody>
      </p:sp>
    </p:spTree>
    <p:extLst>
      <p:ext uri="{BB962C8B-B14F-4D97-AF65-F5344CB8AC3E}">
        <p14:creationId xmlns:p14="http://schemas.microsoft.com/office/powerpoint/2010/main" val="3956889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318D23-DA32-4C21-A38A-54E8C3891700}" type="slidenum">
              <a:rPr lang="en-GB" altLang="en-US">
                <a:latin typeface="Calibri" panose="020F0502020204030204" pitchFamily="34" charset="0"/>
              </a:rPr>
              <a:pPr/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18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F30946-008B-4849-A557-AA44D1B072D9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22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Probably best to go back to slide 1 and run through the items again at least once.</a:t>
            </a:r>
          </a:p>
        </p:txBody>
      </p:sp>
    </p:spTree>
    <p:extLst>
      <p:ext uri="{BB962C8B-B14F-4D97-AF65-F5344CB8AC3E}">
        <p14:creationId xmlns:p14="http://schemas.microsoft.com/office/powerpoint/2010/main" val="291439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9533F2-F9CB-4EB7-87BA-1FE81D75180B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23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Qu’estce que c’est ?</a:t>
            </a:r>
          </a:p>
        </p:txBody>
      </p:sp>
    </p:spTree>
    <p:extLst>
      <p:ext uri="{BB962C8B-B14F-4D97-AF65-F5344CB8AC3E}">
        <p14:creationId xmlns:p14="http://schemas.microsoft.com/office/powerpoint/2010/main" val="883959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21E4B-3418-4903-9139-FC5C6CE1810F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33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Pupils should cut these up and put them in order according to the audio they hear when you click the NUMBER on the next two slides. 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You could then make up your own order, or elect a pupil to call out a different order if someone is feeling particularly confident.</a:t>
            </a:r>
          </a:p>
        </p:txBody>
      </p:sp>
    </p:spTree>
    <p:extLst>
      <p:ext uri="{BB962C8B-B14F-4D97-AF65-F5344CB8AC3E}">
        <p14:creationId xmlns:p14="http://schemas.microsoft.com/office/powerpoint/2010/main" val="277706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60318-BD9C-46D7-85E1-36374F6FE3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795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5375-1AB7-44E7-82BB-4AE870D56F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495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DC563-8662-42AE-BCFF-EF2E64D15D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377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65F434-836C-4AB3-A106-B8604F83C624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D97F02D-EF3D-47A7-B0F3-A7A0CCA6E8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304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1C1B77-176C-43B9-B932-541651759CEF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0382C04-32E3-461F-879C-9A5D2C1B57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4510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3F7048-910E-46AC-8071-1CD1608ECD44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049B9F9-4A7C-4A2C-B0DC-1A1EF3E185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49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8FE138-9976-4E8A-82C1-26BFA7B3DD34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C956892-7105-4E1C-BB1B-DF0D70479D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672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9DE80F-5FEA-4232-8A0D-D945DA6306E9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238B3C9-883B-4CEE-A6C4-8C3E2F0BCE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2303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58A16C-F044-4770-9C01-AC347B996053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68FA3E2-266E-4B41-99CB-D08ABEBE4D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030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167F51-5247-4D53-9C70-E7D04149D9B7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07CED72-CD3A-4C78-923E-F40D29E2C9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5027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F35C12-35FE-4516-85C8-3E4467FF414D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5C2E433-AB9E-4CB7-BDF3-1701E21978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245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44262-881B-4E75-B4A8-89584CB757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4584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6642AE-6C3E-4FBB-B57E-8A64C0F47168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D2BCC32-E951-4EAA-A233-736EA2E40A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5785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3DE56E-3868-44C7-A132-A5B2597932C1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E4D8250-3C16-43CA-B918-54DA48D8DB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629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87CA6F-4662-43E8-B5D0-92DCA9923EF9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E69F339-57AC-47B5-A70D-718B872150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980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8DE69-083E-42C9-98CF-44FB3983419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38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320E5-E237-413B-B26C-D0DD2C32332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77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7BAE9-FB32-4907-AE0A-86A5532D2A9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6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9AAC8-29B2-49BF-938D-1A7DE93777D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8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707FE-5879-4608-932B-B8EFBBDD999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04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7AF36-24FC-4D03-AA00-35A09CFBE32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35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DCE63-40B5-4B48-AD65-494FA697EE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4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33B51-9BA8-4460-9E73-DF67AC298E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8065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EE8DE-3E66-492B-907C-97190ADE8A5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70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AF1B-CC1E-4DBA-87F2-28A4384C7BA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43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AF38E-5F51-44AD-A43A-BABD2FD04A8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7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0DA0-7B26-41A4-A2E7-F74602D1349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2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AAFFF-F2DA-4032-AB07-AA1A65653E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489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39125-F83C-4D2E-B459-70383A1074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88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9C24-7225-4098-B624-1C3BD00C02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669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92290-D45A-4633-873E-4D5D721F92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469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A4DE0-0908-4882-83ED-C0E4A00030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122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5610A-7F06-4043-95B4-FE5A9E775E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485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DEE1155-364F-43B1-8725-FBE5DA8BD06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5ED316-6DB1-4779-B86B-EEF8226C8567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FAF4E5-00E2-4C2D-967C-B56038927D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622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408150-4007-4BDB-8A2A-444E820FD1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2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16.wav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audio" Target="../media/audio22.wav"/><Relationship Id="rId18" Type="http://schemas.openxmlformats.org/officeDocument/2006/relationships/image" Target="../media/image15.png"/><Relationship Id="rId26" Type="http://schemas.openxmlformats.org/officeDocument/2006/relationships/image" Target="../media/image6.png"/><Relationship Id="rId3" Type="http://schemas.openxmlformats.org/officeDocument/2006/relationships/audio" Target="../media/audio19.wav"/><Relationship Id="rId21" Type="http://schemas.openxmlformats.org/officeDocument/2006/relationships/image" Target="../media/image18.png"/><Relationship Id="rId7" Type="http://schemas.openxmlformats.org/officeDocument/2006/relationships/audio" Target="../media/audio8.wav"/><Relationship Id="rId12" Type="http://schemas.openxmlformats.org/officeDocument/2006/relationships/audio" Target="../media/audio12.wav"/><Relationship Id="rId17" Type="http://schemas.openxmlformats.org/officeDocument/2006/relationships/audio" Target="../media/audio17.wav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audio" Target="../media/audio23.wav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openxmlformats.org/officeDocument/2006/relationships/audio" Target="../media/audio9.wav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5" Type="http://schemas.openxmlformats.org/officeDocument/2006/relationships/audio" Target="../media/audio10.wav"/><Relationship Id="rId15" Type="http://schemas.openxmlformats.org/officeDocument/2006/relationships/audio" Target="../media/audio13.wav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openxmlformats.org/officeDocument/2006/relationships/audio" Target="../media/audio21.wav"/><Relationship Id="rId19" Type="http://schemas.openxmlformats.org/officeDocument/2006/relationships/image" Target="../media/image16.png"/><Relationship Id="rId31" Type="http://schemas.openxmlformats.org/officeDocument/2006/relationships/image" Target="../media/image27.PNG"/><Relationship Id="rId4" Type="http://schemas.openxmlformats.org/officeDocument/2006/relationships/audio" Target="../media/audio14.wav"/><Relationship Id="rId9" Type="http://schemas.openxmlformats.org/officeDocument/2006/relationships/audio" Target="../media/audio20.wav"/><Relationship Id="rId14" Type="http://schemas.openxmlformats.org/officeDocument/2006/relationships/audio" Target="../media/audio15.wav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13" Type="http://schemas.openxmlformats.org/officeDocument/2006/relationships/audio" Target="../media/audio17.wav"/><Relationship Id="rId18" Type="http://schemas.openxmlformats.org/officeDocument/2006/relationships/image" Target="../media/image15.png"/><Relationship Id="rId26" Type="http://schemas.openxmlformats.org/officeDocument/2006/relationships/image" Target="../media/image6.png"/><Relationship Id="rId3" Type="http://schemas.openxmlformats.org/officeDocument/2006/relationships/audio" Target="../media/audio21.wav"/><Relationship Id="rId21" Type="http://schemas.openxmlformats.org/officeDocument/2006/relationships/image" Target="../media/image18.png"/><Relationship Id="rId7" Type="http://schemas.openxmlformats.org/officeDocument/2006/relationships/audio" Target="../media/audio10.wav"/><Relationship Id="rId12" Type="http://schemas.openxmlformats.org/officeDocument/2006/relationships/audio" Target="../media/audio22.wav"/><Relationship Id="rId17" Type="http://schemas.openxmlformats.org/officeDocument/2006/relationships/audio" Target="../media/audio9.wav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6" Type="http://schemas.openxmlformats.org/officeDocument/2006/relationships/audio" Target="../media/audio12.wav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11" Type="http://schemas.openxmlformats.org/officeDocument/2006/relationships/audio" Target="../media/audio11.wav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5" Type="http://schemas.openxmlformats.org/officeDocument/2006/relationships/audio" Target="../media/audio15.wav"/><Relationship Id="rId15" Type="http://schemas.openxmlformats.org/officeDocument/2006/relationships/audio" Target="../media/audio13.wav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openxmlformats.org/officeDocument/2006/relationships/audio" Target="../media/audio23.wav"/><Relationship Id="rId19" Type="http://schemas.openxmlformats.org/officeDocument/2006/relationships/image" Target="../media/image16.png"/><Relationship Id="rId31" Type="http://schemas.openxmlformats.org/officeDocument/2006/relationships/image" Target="../media/image27.PNG"/><Relationship Id="rId4" Type="http://schemas.openxmlformats.org/officeDocument/2006/relationships/audio" Target="../media/audio16.wav"/><Relationship Id="rId9" Type="http://schemas.openxmlformats.org/officeDocument/2006/relationships/audio" Target="../media/audio19.wav"/><Relationship Id="rId14" Type="http://schemas.openxmlformats.org/officeDocument/2006/relationships/audio" Target="../media/audio8.wav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wmf"/><Relationship Id="rId18" Type="http://schemas.openxmlformats.org/officeDocument/2006/relationships/image" Target="../media/image44.wmf"/><Relationship Id="rId3" Type="http://schemas.openxmlformats.org/officeDocument/2006/relationships/image" Target="../media/image29.png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17" Type="http://schemas.openxmlformats.org/officeDocument/2006/relationships/image" Target="../media/image43.w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wmf"/><Relationship Id="rId5" Type="http://schemas.openxmlformats.org/officeDocument/2006/relationships/image" Target="../media/image31.png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4" Type="http://schemas.openxmlformats.org/officeDocument/2006/relationships/image" Target="../media/image30.png"/><Relationship Id="rId9" Type="http://schemas.openxmlformats.org/officeDocument/2006/relationships/image" Target="../media/image35.wmf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4584" y="-1467544"/>
            <a:ext cx="10917832" cy="2387600"/>
          </a:xfrm>
        </p:spPr>
        <p:txBody>
          <a:bodyPr/>
          <a:lstStyle/>
          <a:p>
            <a:r>
              <a:rPr lang="en-GB" dirty="0" smtClean="0">
                <a:latin typeface="Tw Cen MT" panose="020B0602020104020603" pitchFamily="34" charset="0"/>
              </a:rPr>
              <a:t>Les </a:t>
            </a:r>
            <a:r>
              <a:rPr lang="en-GB" dirty="0" err="1" smtClean="0">
                <a:latin typeface="Tw Cen MT" panose="020B0602020104020603" pitchFamily="34" charset="0"/>
              </a:rPr>
              <a:t>jours</a:t>
            </a:r>
            <a:r>
              <a:rPr lang="en-GB" dirty="0" smtClean="0">
                <a:latin typeface="Tw Cen MT" panose="020B0602020104020603" pitchFamily="34" charset="0"/>
              </a:rPr>
              <a:t> de la </a:t>
            </a:r>
            <a:r>
              <a:rPr lang="en-GB" dirty="0" err="1" smtClean="0">
                <a:latin typeface="Tw Cen MT" panose="020B0602020104020603" pitchFamily="34" charset="0"/>
              </a:rPr>
              <a:t>semaine</a:t>
            </a:r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20056"/>
            <a:ext cx="4566900" cy="57086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891287" y="3471016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Lu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6245" y="3473550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Ma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5333" y="3471016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000000"/>
                </a:solidFill>
              </a:rPr>
              <a:t>Mi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3958" y="3453657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Je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0233" y="3466176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000000"/>
                </a:solidFill>
              </a:rPr>
              <a:t>Ve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6238" y="3451732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Sa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5683" y="3451732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Di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4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hlinkClick r:id="" action="ppaction://noaction">
              <a:snd r:embed="rId2" name="une saucisse.wav"/>
            </a:hlinkClick>
          </p:cNvPr>
          <p:cNvSpPr txBox="1">
            <a:spLocks noChangeArrowheads="1"/>
          </p:cNvSpPr>
          <p:nvPr/>
        </p:nvSpPr>
        <p:spPr bwMode="auto">
          <a:xfrm>
            <a:off x="2268538" y="620713"/>
            <a:ext cx="4535487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4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saucisse</a:t>
            </a:r>
            <a:endParaRPr lang="en-GB" altLang="en-US" sz="44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03" y="2038565"/>
            <a:ext cx="4038997" cy="3702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e sauci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hlinkClick r:id="" action="ppaction://noaction">
              <a:snd r:embed="rId2" name="une madeleine.wav"/>
            </a:hlinkClick>
          </p:cNvPr>
          <p:cNvSpPr txBox="1">
            <a:spLocks noChangeArrowheads="1"/>
          </p:cNvSpPr>
          <p:nvPr/>
        </p:nvSpPr>
        <p:spPr bwMode="auto">
          <a:xfrm>
            <a:off x="2268538" y="620713"/>
            <a:ext cx="4535487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400" b="1" dirty="0">
                <a:solidFill>
                  <a:srgbClr val="FFFFFF"/>
                </a:solidFill>
                <a:latin typeface="Tw Cen MT" panose="020B0602020104020603" pitchFamily="34" charset="0"/>
              </a:rPr>
              <a:t>madeleine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38" y="1817996"/>
            <a:ext cx="3875134" cy="355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e madele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>
            <a:hlinkClick r:id="" action="ppaction://noaction">
              <a:snd r:embed="rId3" name="une tranche de pasteque.wav"/>
            </a:hlinkClick>
          </p:cNvPr>
          <p:cNvSpPr txBox="1">
            <a:spLocks noChangeArrowheads="1"/>
          </p:cNvSpPr>
          <p:nvPr/>
        </p:nvSpPr>
        <p:spPr bwMode="auto">
          <a:xfrm>
            <a:off x="1447800" y="519113"/>
            <a:ext cx="6270625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400" b="1" dirty="0">
                <a:solidFill>
                  <a:srgbClr val="FFFFFF"/>
                </a:solidFill>
                <a:latin typeface="Tw Cen MT" panose="020B0602020104020603" pitchFamily="34" charset="0"/>
              </a:rPr>
              <a:t>tranche de </a:t>
            </a:r>
            <a:r>
              <a:rPr lang="en-GB" altLang="en-US" sz="44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pastèque</a:t>
            </a:r>
            <a:endParaRPr lang="en-GB" altLang="en-US" sz="44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46" y="1708488"/>
            <a:ext cx="4954174" cy="3930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e tranche de paste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>
            <a:hlinkClick r:id="" action="ppaction://noaction">
              <a:snd r:embed="rId3" name="une tranche de gateau.wav"/>
            </a:hlinkClick>
          </p:cNvPr>
          <p:cNvSpPr txBox="1">
            <a:spLocks noChangeArrowheads="1"/>
          </p:cNvSpPr>
          <p:nvPr/>
        </p:nvSpPr>
        <p:spPr bwMode="auto">
          <a:xfrm>
            <a:off x="757238" y="519113"/>
            <a:ext cx="7904162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0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tranche de gateau au </a:t>
            </a:r>
            <a:r>
              <a:rPr lang="en-GB" altLang="en-US" sz="40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chocolat</a:t>
            </a:r>
            <a:endParaRPr lang="en-GB" altLang="en-US" sz="40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50" y="1346200"/>
            <a:ext cx="5486937" cy="519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47" y="139700"/>
            <a:ext cx="1944057" cy="184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47" y="306812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>
            <a:hlinkClick r:id="" action="ppaction://noaction">
              <a:snd r:embed="rId2" name="un cornichon.wav"/>
            </a:hlinkClick>
          </p:cNvPr>
          <p:cNvSpPr txBox="1">
            <a:spLocks noChangeArrowheads="1"/>
          </p:cNvSpPr>
          <p:nvPr/>
        </p:nvSpPr>
        <p:spPr bwMode="auto">
          <a:xfrm>
            <a:off x="2268538" y="620713"/>
            <a:ext cx="4535487" cy="92333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5400" b="1">
                <a:solidFill>
                  <a:srgbClr val="FFFFFF"/>
                </a:solidFill>
                <a:latin typeface="Tw Cen MT" panose="020B0602020104020603" pitchFamily="34" charset="0"/>
              </a:rPr>
              <a:t>un cornichon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67" y="2285725"/>
            <a:ext cx="2867428" cy="2786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47" y="445351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hlinkClick r:id="" action="ppaction://noaction">
              <a:snd r:embed="rId3" name="une glace.wav"/>
            </a:hlinkClick>
          </p:cNvPr>
          <p:cNvSpPr txBox="1">
            <a:spLocks noChangeArrowheads="1"/>
          </p:cNvSpPr>
          <p:nvPr/>
        </p:nvSpPr>
        <p:spPr bwMode="auto">
          <a:xfrm>
            <a:off x="2268538" y="620713"/>
            <a:ext cx="4535487" cy="83099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8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8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800" b="1" dirty="0">
                <a:solidFill>
                  <a:srgbClr val="FFFFFF"/>
                </a:solidFill>
                <a:latin typeface="Tw Cen MT" panose="020B0602020104020603" pitchFamily="34" charset="0"/>
              </a:rPr>
              <a:t>glace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1620277"/>
            <a:ext cx="1985961" cy="4981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32" y="0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hlinkClick r:id="" action="ppaction://noaction">
              <a:snd r:embed="rId2" name="une tranche de fromage.wav"/>
            </a:hlinkClick>
          </p:cNvPr>
          <p:cNvSpPr txBox="1">
            <a:spLocks noChangeArrowheads="1"/>
          </p:cNvSpPr>
          <p:nvPr/>
        </p:nvSpPr>
        <p:spPr bwMode="auto">
          <a:xfrm>
            <a:off x="1116013" y="369778"/>
            <a:ext cx="7127875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36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b="1" dirty="0">
                <a:solidFill>
                  <a:srgbClr val="FFFFFF"/>
                </a:solidFill>
                <a:latin typeface="Tw Cen MT" panose="020B0602020104020603" pitchFamily="34" charset="0"/>
              </a:rPr>
              <a:t>tranche de </a:t>
            </a:r>
            <a:r>
              <a:rPr lang="en-GB" altLang="en-US" sz="3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fromage</a:t>
            </a:r>
            <a:r>
              <a:rPr lang="en-GB" altLang="en-US" sz="3600" b="1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11" y="1401125"/>
            <a:ext cx="6271777" cy="4055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47" y="0"/>
            <a:ext cx="1944057" cy="184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04" y="0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3">
            <a:hlinkClick r:id="" action="ppaction://noaction">
              <a:snd r:embed="rId2" name="une rondelle de saucisson.wav"/>
            </a:hlinkClick>
          </p:cNvPr>
          <p:cNvSpPr txBox="1">
            <a:spLocks noChangeArrowheads="1"/>
          </p:cNvSpPr>
          <p:nvPr/>
        </p:nvSpPr>
        <p:spPr bwMode="auto">
          <a:xfrm>
            <a:off x="1373187" y="252413"/>
            <a:ext cx="6469063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36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rondelle</a:t>
            </a:r>
            <a:r>
              <a:rPr lang="en-GB" altLang="en-US" sz="3600" b="1" dirty="0">
                <a:solidFill>
                  <a:srgbClr val="FFFFFF"/>
                </a:solidFill>
                <a:latin typeface="Tw Cen MT" panose="020B0602020104020603" pitchFamily="34" charset="0"/>
              </a:rPr>
              <a:t> de </a:t>
            </a:r>
            <a:r>
              <a:rPr lang="en-GB" altLang="en-US" sz="3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saucisson</a:t>
            </a:r>
            <a:endParaRPr lang="en-GB" altLang="en-US" sz="36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6" y="1659212"/>
            <a:ext cx="7673054" cy="4322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5849">
            <a:off x="6233376" y="1922568"/>
            <a:ext cx="2020594" cy="2101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47" y="0"/>
            <a:ext cx="1944057" cy="1840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19" y="0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>
            <a:hlinkClick r:id="" action="ppaction://noaction">
              <a:snd r:embed="rId2" name="une sucette.wav"/>
            </a:hlinkClick>
          </p:cNvPr>
          <p:cNvSpPr txBox="1">
            <a:spLocks noChangeArrowheads="1"/>
          </p:cNvSpPr>
          <p:nvPr/>
        </p:nvSpPr>
        <p:spPr bwMode="auto">
          <a:xfrm>
            <a:off x="2268538" y="620713"/>
            <a:ext cx="4535487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5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5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5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sucette</a:t>
            </a:r>
            <a:endParaRPr lang="en-GB" altLang="en-US" sz="54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83" y="2033606"/>
            <a:ext cx="3346996" cy="3878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22" y="482600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hlinkClick r:id="" action="ppaction://noaction">
              <a:snd r:embed="rId2" name="une portion de tarte aux fruits.wav"/>
            </a:hlinkClick>
          </p:cNvPr>
          <p:cNvSpPr txBox="1">
            <a:spLocks noChangeArrowheads="1"/>
          </p:cNvSpPr>
          <p:nvPr/>
        </p:nvSpPr>
        <p:spPr bwMode="auto">
          <a:xfrm>
            <a:off x="190500" y="290513"/>
            <a:ext cx="8763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0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portion de tarte aux fruits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83" y="1926389"/>
            <a:ext cx="5039033" cy="3367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47" y="86015"/>
            <a:ext cx="1944057" cy="184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04" y="86015"/>
            <a:ext cx="1944057" cy="1840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2" y="76217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1484313"/>
            <a:ext cx="96991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b="1" dirty="0">
                <a:solidFill>
                  <a:srgbClr val="000000"/>
                </a:solidFill>
                <a:latin typeface="Tw Cen MT" panose="020B0602020104020603" pitchFamily="34" charset="0"/>
              </a:rPr>
              <a:t>Mardi </a:t>
            </a:r>
            <a:r>
              <a:rPr lang="en-GB" altLang="en-US" sz="4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, 7 </a:t>
            </a:r>
            <a:r>
              <a:rPr lang="en-GB" altLang="en-US" sz="44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avril</a:t>
            </a:r>
            <a:r>
              <a:rPr lang="en-GB" altLang="en-US" sz="4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3213100"/>
            <a:ext cx="4696824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000000"/>
                </a:solidFill>
                <a:latin typeface="Tw Cen MT" panose="020B0602020104020603" pitchFamily="34" charset="0"/>
              </a:rPr>
              <a:t>jour = day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3850" y="4221163"/>
            <a:ext cx="477768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000000"/>
                </a:solidFill>
                <a:latin typeface="Tw Cen MT" panose="020B0602020104020603" pitchFamily="34" charset="0"/>
              </a:rPr>
              <a:t>date = date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08400" y="3213100"/>
            <a:ext cx="380022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mois</a:t>
            </a:r>
            <a:r>
              <a:rPr lang="en-GB" altLang="en-US" sz="4000" b="1" dirty="0">
                <a:solidFill>
                  <a:srgbClr val="000000"/>
                </a:solidFill>
                <a:latin typeface="Tw Cen MT" panose="020B0602020104020603" pitchFamily="34" charset="0"/>
              </a:rPr>
              <a:t> = month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82752" y="4221163"/>
            <a:ext cx="477768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a</a:t>
            </a:r>
            <a:r>
              <a:rPr lang="en-GB" altLang="en-US" sz="40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ujourd’hui</a:t>
            </a:r>
            <a:r>
              <a:rPr lang="en-GB" altLang="en-US" sz="40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000" b="1" dirty="0">
                <a:solidFill>
                  <a:srgbClr val="000000"/>
                </a:solidFill>
                <a:latin typeface="Tw Cen MT" panose="020B0602020104020603" pitchFamily="34" charset="0"/>
              </a:rPr>
              <a:t>= today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altLang="en-US" b="1" smtClean="0">
                <a:solidFill>
                  <a:srgbClr val="000000"/>
                </a:solidFill>
                <a:latin typeface="Tw Cen MT" panose="020B0602020104020603" pitchFamily="34" charset="0"/>
              </a:rPr>
              <a:t>Quelle est la date aujourd’hui ?</a:t>
            </a:r>
          </a:p>
        </p:txBody>
      </p:sp>
    </p:spTree>
    <p:extLst>
      <p:ext uri="{BB962C8B-B14F-4D97-AF65-F5344CB8AC3E}">
        <p14:creationId xmlns:p14="http://schemas.microsoft.com/office/powerpoint/2010/main" val="36179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4_que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rdi sept av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o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ujourd'h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hlinkClick r:id="" action="ppaction://noaction">
              <a:snd r:embed="rId2" name="une saucisse.wav"/>
            </a:hlinkClick>
          </p:cNvPr>
          <p:cNvSpPr txBox="1">
            <a:spLocks noChangeArrowheads="1"/>
          </p:cNvSpPr>
          <p:nvPr/>
        </p:nvSpPr>
        <p:spPr bwMode="auto">
          <a:xfrm>
            <a:off x="2268538" y="620713"/>
            <a:ext cx="4535487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4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saucisse</a:t>
            </a:r>
            <a:endParaRPr lang="en-GB" altLang="en-US" sz="44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03" y="2038565"/>
            <a:ext cx="4038997" cy="370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72" y="469967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hlinkClick r:id="" action="ppaction://noaction">
              <a:snd r:embed="rId2" name="une madeleine.wav"/>
            </a:hlinkClick>
          </p:cNvPr>
          <p:cNvSpPr txBox="1">
            <a:spLocks noChangeArrowheads="1"/>
          </p:cNvSpPr>
          <p:nvPr/>
        </p:nvSpPr>
        <p:spPr bwMode="auto">
          <a:xfrm>
            <a:off x="2268538" y="620713"/>
            <a:ext cx="4535487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400" b="1" dirty="0">
                <a:solidFill>
                  <a:srgbClr val="FFFFFF"/>
                </a:solidFill>
                <a:latin typeface="Tw Cen MT" panose="020B0602020104020603" pitchFamily="34" charset="0"/>
              </a:rPr>
              <a:t>madeleine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38" y="1817996"/>
            <a:ext cx="3875134" cy="3552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05" y="469967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>
            <a:hlinkClick r:id="" action="ppaction://noaction">
              <a:snd r:embed="rId3" name="une tranche de pasteque.wav"/>
            </a:hlinkClick>
          </p:cNvPr>
          <p:cNvSpPr txBox="1">
            <a:spLocks noChangeArrowheads="1"/>
          </p:cNvSpPr>
          <p:nvPr/>
        </p:nvSpPr>
        <p:spPr bwMode="auto">
          <a:xfrm>
            <a:off x="1447800" y="519113"/>
            <a:ext cx="6270625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400" b="1" dirty="0">
                <a:solidFill>
                  <a:srgbClr val="FFFFFF"/>
                </a:solidFill>
                <a:latin typeface="Tw Cen MT" panose="020B0602020104020603" pitchFamily="34" charset="0"/>
              </a:rPr>
              <a:t>tranche de </a:t>
            </a:r>
            <a:r>
              <a:rPr lang="en-GB" altLang="en-US" sz="44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pastèque</a:t>
            </a:r>
            <a:endParaRPr lang="en-GB" altLang="en-US" sz="44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25" y="2013288"/>
            <a:ext cx="4954174" cy="3930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47" y="368367"/>
            <a:ext cx="1944057" cy="184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52" y="368367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hlinkClick r:id="" action="ppaction://noaction">
              <a:snd r:embed="rId3" name="magdalena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2381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noaction">
              <a:snd r:embed="rId5" name="une madeleine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95" y="1807110"/>
            <a:ext cx="3875134" cy="355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>
              <a:snd r:embed="rId2" name="une tranche de pastequ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80" y="1848188"/>
            <a:ext cx="3985240" cy="3161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>
              <a:snd r:embed="rId2" name="une saucis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89" y="997165"/>
            <a:ext cx="5305822" cy="486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>
              <a:snd r:embed="rId2" name="un cornichon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71" y="1219200"/>
            <a:ext cx="3559873" cy="3459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>
              <a:snd r:embed="rId2" name="une sucette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1" y="1233506"/>
            <a:ext cx="3410496" cy="3952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>
              <a:snd r:embed="rId2" name="une glac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756677"/>
            <a:ext cx="2138361" cy="5364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>
              <a:snd r:embed="rId2" name="une portion de tarte aux fruits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65" y="2091489"/>
            <a:ext cx="4319568" cy="2886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>
            <a:hlinkClick r:id="" action="ppaction://noaction">
              <a:snd r:embed="rId3" name="une tranche de gateau.wav"/>
            </a:hlinkClick>
          </p:cNvPr>
          <p:cNvSpPr txBox="1">
            <a:spLocks noChangeArrowheads="1"/>
          </p:cNvSpPr>
          <p:nvPr/>
        </p:nvSpPr>
        <p:spPr bwMode="auto">
          <a:xfrm>
            <a:off x="757238" y="519113"/>
            <a:ext cx="7904162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0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tranche de gateau au </a:t>
            </a:r>
            <a:r>
              <a:rPr lang="en-GB" altLang="en-US" sz="40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chocolat</a:t>
            </a:r>
            <a:endParaRPr lang="en-GB" altLang="en-US" sz="40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50" y="1346200"/>
            <a:ext cx="5486937" cy="519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e tranche de gate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>
              <a:snd r:embed="rId2" name="une tranche de gateau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43" y="698500"/>
            <a:ext cx="583574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>
              <a:snd r:embed="rId2" name="une tranche de fromag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11" y="1401125"/>
            <a:ext cx="6271777" cy="4055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>
              <a:snd r:embed="rId2" name="une rondelle de saucisson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2" y="1282700"/>
            <a:ext cx="6868441" cy="386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6" name="Group 30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6" name="Rectangle 50"/>
          <p:cNvSpPr>
            <a:spLocks noChangeArrowheads="1"/>
          </p:cNvSpPr>
          <p:nvPr/>
        </p:nvSpPr>
        <p:spPr bwMode="auto">
          <a:xfrm>
            <a:off x="5148263" y="5046663"/>
            <a:ext cx="287337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4" y="575369"/>
            <a:ext cx="1741904" cy="1126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" y="447332"/>
            <a:ext cx="1609233" cy="1475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4" y="492845"/>
            <a:ext cx="1509930" cy="1384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798">
            <a:off x="3988129" y="387035"/>
            <a:ext cx="1296988" cy="1503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833354"/>
            <a:ext cx="1513199" cy="1011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2" y="2859562"/>
            <a:ext cx="1592836" cy="126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42" y="2485229"/>
            <a:ext cx="786616" cy="1973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64" y="2700323"/>
            <a:ext cx="1464380" cy="1422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72">
            <a:off x="7074960" y="2822756"/>
            <a:ext cx="2304516" cy="12982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85" y="2794000"/>
            <a:ext cx="1583028" cy="149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57" y="4756892"/>
            <a:ext cx="1546868" cy="1625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79" y="5046663"/>
            <a:ext cx="1288240" cy="1268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85" y="4649554"/>
            <a:ext cx="1428323" cy="20631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53" y="5257534"/>
            <a:ext cx="1323809" cy="1124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5291642"/>
            <a:ext cx="819150" cy="102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91549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8066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4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30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5148263" y="5046663"/>
            <a:ext cx="287337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47" y="537322"/>
            <a:ext cx="1741904" cy="1126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08" y="2539154"/>
            <a:ext cx="1609233" cy="14751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4" y="492845"/>
            <a:ext cx="1509930" cy="13841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798">
            <a:off x="3883812" y="4809353"/>
            <a:ext cx="1296988" cy="1503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15" y="5085749"/>
            <a:ext cx="1513199" cy="10113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24" y="5009528"/>
            <a:ext cx="1592836" cy="12636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92" y="151952"/>
            <a:ext cx="786616" cy="19732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06" y="2532320"/>
            <a:ext cx="1464380" cy="14228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72">
            <a:off x="7074960" y="2822756"/>
            <a:ext cx="2304516" cy="12982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24" y="435595"/>
            <a:ext cx="1583028" cy="149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372111"/>
            <a:ext cx="1546868" cy="16255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99" y="2642261"/>
            <a:ext cx="1288240" cy="12689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87" y="2369793"/>
            <a:ext cx="1428323" cy="20631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9" y="5189755"/>
            <a:ext cx="1323809" cy="11249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24" y="5189755"/>
            <a:ext cx="819150" cy="102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e pom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e sauci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e gl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ne tranche de from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e tranche de gate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ne madele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une po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ne 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un cornich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une rondelle de saucis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une pr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une portion de tarte aux frui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une suc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une fra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une tranche de paste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8066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2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30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5148263" y="5046663"/>
            <a:ext cx="287337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20" y="2676738"/>
            <a:ext cx="1741904" cy="1126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60" y="362972"/>
            <a:ext cx="1609233" cy="14751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34" y="503391"/>
            <a:ext cx="1509930" cy="13841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798">
            <a:off x="3883812" y="4809353"/>
            <a:ext cx="1296988" cy="1503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64" y="689783"/>
            <a:ext cx="1513199" cy="10113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7" y="5132607"/>
            <a:ext cx="1592836" cy="12636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24" y="159097"/>
            <a:ext cx="786616" cy="19732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42" y="4976992"/>
            <a:ext cx="1464380" cy="14228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72">
            <a:off x="5255841" y="5115327"/>
            <a:ext cx="2304516" cy="12982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0" y="4951100"/>
            <a:ext cx="1583028" cy="149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73" y="2659076"/>
            <a:ext cx="1546868" cy="16255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7" y="449087"/>
            <a:ext cx="1288240" cy="12689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" y="2422312"/>
            <a:ext cx="1428323" cy="20631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09" y="2731795"/>
            <a:ext cx="1323809" cy="11249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68" y="2731795"/>
            <a:ext cx="819150" cy="10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e 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e madele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e portion de tarte aux frui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ne sauci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e gl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ne po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une pom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ne fra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une tranche de from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une pr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une tranche de paste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une tranche de gate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une suc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une rondelle de saucis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un cornich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-31750"/>
            <a:ext cx="3590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12144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9985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463800"/>
            <a:ext cx="110648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781300"/>
            <a:ext cx="855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97200"/>
            <a:ext cx="8556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852738"/>
            <a:ext cx="110648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"/>
          <a:stretch>
            <a:fillRect/>
          </a:stretch>
        </p:blipFill>
        <p:spPr bwMode="auto">
          <a:xfrm>
            <a:off x="193675" y="4525963"/>
            <a:ext cx="125095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1"/>
          <a:stretch>
            <a:fillRect/>
          </a:stretch>
        </p:blipFill>
        <p:spPr bwMode="auto">
          <a:xfrm>
            <a:off x="1763713" y="4581525"/>
            <a:ext cx="11795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52963"/>
            <a:ext cx="132238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716463"/>
            <a:ext cx="1143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4909"/>
          <a:stretch>
            <a:fillRect/>
          </a:stretch>
        </p:blipFill>
        <p:spPr bwMode="auto">
          <a:xfrm>
            <a:off x="6272213" y="4508500"/>
            <a:ext cx="13239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8"/>
          <a:stretch>
            <a:fillRect/>
          </a:stretch>
        </p:blipFill>
        <p:spPr bwMode="auto">
          <a:xfrm>
            <a:off x="7740650" y="4724400"/>
            <a:ext cx="128746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143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r="7547"/>
          <a:stretch>
            <a:fillRect/>
          </a:stretch>
        </p:blipFill>
        <p:spPr bwMode="auto">
          <a:xfrm>
            <a:off x="4752975" y="620713"/>
            <a:ext cx="12858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121443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-11113" y="4437063"/>
            <a:ext cx="9144001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1619250" y="2420938"/>
            <a:ext cx="0" cy="4437062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2987675" y="2420938"/>
            <a:ext cx="0" cy="4437062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4643438" y="0"/>
            <a:ext cx="0" cy="68453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6156325" y="0"/>
            <a:ext cx="0" cy="68580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7667625" y="0"/>
            <a:ext cx="0" cy="68580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>
            <a:hlinkClick r:id="" action="ppaction://noaction">
              <a:snd r:embed="rId2" name="un cornichon.wav"/>
            </a:hlinkClick>
          </p:cNvPr>
          <p:cNvSpPr txBox="1">
            <a:spLocks noChangeArrowheads="1"/>
          </p:cNvSpPr>
          <p:nvPr/>
        </p:nvSpPr>
        <p:spPr bwMode="auto">
          <a:xfrm>
            <a:off x="2268538" y="620713"/>
            <a:ext cx="4535487" cy="92333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5400" b="1" dirty="0">
                <a:solidFill>
                  <a:srgbClr val="FFFFFF"/>
                </a:solidFill>
                <a:latin typeface="Tw Cen MT" panose="020B0602020104020603" pitchFamily="34" charset="0"/>
              </a:rPr>
              <a:t>un cornichon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67" y="2285725"/>
            <a:ext cx="2867428" cy="278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 cornich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hlinkClick r:id="" action="ppaction://noaction">
              <a:snd r:embed="rId3" name="une glace.wav"/>
            </a:hlinkClick>
          </p:cNvPr>
          <p:cNvSpPr txBox="1">
            <a:spLocks noChangeArrowheads="1"/>
          </p:cNvSpPr>
          <p:nvPr/>
        </p:nvSpPr>
        <p:spPr bwMode="auto">
          <a:xfrm>
            <a:off x="2268538" y="620713"/>
            <a:ext cx="4535487" cy="83099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8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8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800" b="1" dirty="0">
                <a:solidFill>
                  <a:srgbClr val="FFFFFF"/>
                </a:solidFill>
                <a:latin typeface="Tw Cen MT" panose="020B0602020104020603" pitchFamily="34" charset="0"/>
              </a:rPr>
              <a:t>glace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1620277"/>
            <a:ext cx="1985961" cy="4981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e gl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hlinkClick r:id="" action="ppaction://noaction">
              <a:snd r:embed="rId2" name="une tranche de fromage.wav"/>
            </a:hlinkClick>
          </p:cNvPr>
          <p:cNvSpPr txBox="1">
            <a:spLocks noChangeArrowheads="1"/>
          </p:cNvSpPr>
          <p:nvPr/>
        </p:nvSpPr>
        <p:spPr bwMode="auto">
          <a:xfrm>
            <a:off x="1116013" y="369778"/>
            <a:ext cx="7127875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36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b="1" dirty="0">
                <a:solidFill>
                  <a:srgbClr val="FFFFFF"/>
                </a:solidFill>
                <a:latin typeface="Tw Cen MT" panose="020B0602020104020603" pitchFamily="34" charset="0"/>
              </a:rPr>
              <a:t>tranche de </a:t>
            </a:r>
            <a:r>
              <a:rPr lang="en-GB" altLang="en-US" sz="3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fromage</a:t>
            </a:r>
            <a:r>
              <a:rPr lang="en-GB" altLang="en-US" sz="3600" b="1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11" y="1401125"/>
            <a:ext cx="6271777" cy="4055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e tranche de from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3">
            <a:hlinkClick r:id="" action="ppaction://noaction">
              <a:snd r:embed="rId2" name="une rondelle de saucisson.wav"/>
            </a:hlinkClick>
          </p:cNvPr>
          <p:cNvSpPr txBox="1">
            <a:spLocks noChangeArrowheads="1"/>
          </p:cNvSpPr>
          <p:nvPr/>
        </p:nvSpPr>
        <p:spPr bwMode="auto">
          <a:xfrm>
            <a:off x="1373187" y="252413"/>
            <a:ext cx="6469063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36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rondelle</a:t>
            </a:r>
            <a:r>
              <a:rPr lang="en-GB" altLang="en-US" sz="3600" b="1" dirty="0">
                <a:solidFill>
                  <a:srgbClr val="FFFFFF"/>
                </a:solidFill>
                <a:latin typeface="Tw Cen MT" panose="020B0602020104020603" pitchFamily="34" charset="0"/>
              </a:rPr>
              <a:t> de </a:t>
            </a:r>
            <a:r>
              <a:rPr lang="en-GB" altLang="en-US" sz="3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saucisson</a:t>
            </a:r>
            <a:endParaRPr lang="en-GB" altLang="en-US" sz="36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6" y="1659212"/>
            <a:ext cx="7673054" cy="4322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5849">
            <a:off x="6233376" y="1922568"/>
            <a:ext cx="2020594" cy="2101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e rondelle de saucis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>
            <a:hlinkClick r:id="" action="ppaction://noaction">
              <a:snd r:embed="rId3" name="une saucisse.wav"/>
            </a:hlinkClick>
          </p:cNvPr>
          <p:cNvSpPr txBox="1">
            <a:spLocks noChangeArrowheads="1"/>
          </p:cNvSpPr>
          <p:nvPr/>
        </p:nvSpPr>
        <p:spPr bwMode="auto">
          <a:xfrm>
            <a:off x="2268538" y="620713"/>
            <a:ext cx="4535487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5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5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5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sucette</a:t>
            </a:r>
            <a:endParaRPr lang="en-GB" altLang="en-US" sz="54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83" y="2033606"/>
            <a:ext cx="3346996" cy="3878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e suc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hlinkClick r:id="" action="ppaction://noaction">
              <a:snd r:embed="rId2" name="une portion de tarte aux fruits.wav"/>
            </a:hlinkClick>
          </p:cNvPr>
          <p:cNvSpPr txBox="1">
            <a:spLocks noChangeArrowheads="1"/>
          </p:cNvSpPr>
          <p:nvPr/>
        </p:nvSpPr>
        <p:spPr bwMode="auto">
          <a:xfrm>
            <a:off x="190500" y="290513"/>
            <a:ext cx="8763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0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portion de tarte aux fruits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83" y="1926389"/>
            <a:ext cx="5039033" cy="336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e portion de tarte aux frui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419</Words>
  <Application>Microsoft Office PowerPoint</Application>
  <PresentationFormat>On-screen Show (4:3)</PresentationFormat>
  <Paragraphs>64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Tw Cen MT</vt:lpstr>
      <vt:lpstr>Default Design</vt:lpstr>
      <vt:lpstr>Office Theme</vt:lpstr>
      <vt:lpstr>2_Default Design</vt:lpstr>
      <vt:lpstr>Les jours de la semaine</vt:lpstr>
      <vt:lpstr>Quelle est la date aujourd’hui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Rachel Hawkes</cp:lastModifiedBy>
  <cp:revision>18</cp:revision>
  <dcterms:created xsi:type="dcterms:W3CDTF">2014-08-09T16:53:54Z</dcterms:created>
  <dcterms:modified xsi:type="dcterms:W3CDTF">2019-04-21T03:50:18Z</dcterms:modified>
</cp:coreProperties>
</file>